
<file path=[Content_Types].xml><?xml version="1.0" encoding="utf-8"?>
<Types xmlns="http://schemas.openxmlformats.org/package/2006/content-types"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Default Extension="jpeg" ContentType="image/jpeg"/>
  <Override PartName="/ppt/slideMasters/slideMaster2.xml" ContentType="application/vnd.openxmlformats-officedocument.presentationml.slideMaster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Layouts/slideLayout1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8" r:id="rId4"/>
    <p:sldId id="257" r:id="rId5"/>
    <p:sldId id="259" r:id="rId6"/>
    <p:sldId id="260" r:id="rId7"/>
    <p:sldId id="262" r:id="rId8"/>
    <p:sldId id="264" r:id="rId9"/>
    <p:sldId id="263" r:id="rId10"/>
    <p:sldId id="271" r:id="rId11"/>
    <p:sldId id="265" r:id="rId12"/>
    <p:sldId id="272" r:id="rId13"/>
    <p:sldId id="266" r:id="rId14"/>
    <p:sldId id="267" r:id="rId15"/>
    <p:sldId id="268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1652" autoAdjust="0"/>
  </p:normalViewPr>
  <p:slideViewPr>
    <p:cSldViewPr>
      <p:cViewPr varScale="1">
        <p:scale>
          <a:sx n="97" d="100"/>
          <a:sy n="97" d="100"/>
        </p:scale>
        <p:origin x="-12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15823-58FF-4B44-8288-E84AB31C09DF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E4FAC-848E-4C75-B4C5-5792CA7FAA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024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each person’s role…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E4FAC-848E-4C75-B4C5-5792CA7FAAB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833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360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347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236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2038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658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904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8693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9123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061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4226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732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2268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27423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80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6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224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669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510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634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1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376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463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5545-2439-44EA-9AA5-3B4275A8D79D}" type="datetimeFigureOut">
              <a:rPr lang="en-US" smtClean="0"/>
              <a:pPr/>
              <a:t>11/7/12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58055-633B-4548-849A-A92CEF80E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3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5545-2439-44EA-9AA5-3B4275A8D7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11/7/12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58055-633B-4548-849A-A92CEF80EE4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02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Standards-based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CyberInfrastructure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HydroMeteorology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(SCIHM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A collaborative project funded by the U.S. National Science Foundation and the European Union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48200"/>
            <a:ext cx="7924800" cy="1524000"/>
          </a:xfrm>
        </p:spPr>
        <p:txBody>
          <a:bodyPr>
            <a:noAutofit/>
          </a:bodyPr>
          <a:lstStyle/>
          <a:p>
            <a:pPr algn="l"/>
            <a:r>
              <a:rPr lang="en-US" sz="1600" b="1" u="sng" dirty="0" smtClean="0">
                <a:solidFill>
                  <a:schemeClr val="tx2">
                    <a:lumMod val="75000"/>
                  </a:schemeClr>
                </a:solidFill>
              </a:rPr>
              <a:t>U.S. Project Team:</a:t>
            </a:r>
          </a:p>
          <a:p>
            <a:pPr algn="l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National Center for Atmospheric Research</a:t>
            </a:r>
          </a:p>
          <a:p>
            <a:pPr algn="l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Consortium of Universities for the Advancement of Hydrologic Sciences, Inc.</a:t>
            </a:r>
          </a:p>
          <a:p>
            <a:pPr algn="l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San Diego Super Computing Center</a:t>
            </a:r>
          </a:p>
          <a:p>
            <a:pPr algn="l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Rutgers University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 descr="RU_LOGOTYPE_CMYK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6248400"/>
            <a:ext cx="150370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01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Models: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Meteorological Modeling Systems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Weather Research and Forecasting Model (WRF):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Non-hydrostatic regional model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Multiple physics options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Modestly extensible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Complete but ‘limited’ suite of pre/post processors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High-performance computing enabled, moderately portable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63976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Hydrological Modeling Systems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454525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WRF-Hydro modeling system: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Model coupler for various column and routing physics components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Multiple physics options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Multi-scale capabilities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High-performance computing enabled, moderately portable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CSDMS via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EarthCube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project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More general surface dynamics coupling framework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Limited portability at present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Use 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90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WRF-Hydro System: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Use 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Data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219200"/>
            <a:ext cx="8229600" cy="48307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Multi-scale/Multi-physics modeling…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42999" y="2023003"/>
            <a:ext cx="7010401" cy="4377797"/>
            <a:chOff x="1371599" y="2404005"/>
            <a:chExt cx="6569827" cy="3996797"/>
          </a:xfrm>
        </p:grpSpPr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 rot="5400000">
              <a:off x="5364477" y="5094897"/>
              <a:ext cx="1199230" cy="1107784"/>
            </a:xfrm>
            <a:prstGeom prst="rect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56"/>
            <p:cNvSpPr>
              <a:spLocks noChangeAspect="1" noChangeArrowheads="1"/>
            </p:cNvSpPr>
            <p:nvPr/>
          </p:nvSpPr>
          <p:spPr bwMode="auto">
            <a:xfrm>
              <a:off x="1812289" y="3584758"/>
              <a:ext cx="5589854" cy="6824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NDHMS Driver/Coupler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w/ conservative </a:t>
              </a:r>
              <a:r>
                <a:rPr lang="en-US" sz="1200" b="1" dirty="0" err="1">
                  <a:solidFill>
                    <a:prstClr val="white"/>
                  </a:solidFill>
                </a:rPr>
                <a:t>regridders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60"/>
            <p:cNvSpPr>
              <a:spLocks noChangeAspect="1" noChangeArrowheads="1"/>
            </p:cNvSpPr>
            <p:nvPr/>
          </p:nvSpPr>
          <p:spPr bwMode="auto">
            <a:xfrm>
              <a:off x="5105400" y="2404005"/>
              <a:ext cx="1905000" cy="65240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b="1" dirty="0" err="1">
                  <a:solidFill>
                    <a:prstClr val="white"/>
                  </a:solidFill>
                </a:rPr>
                <a:t>Nowcast</a:t>
              </a:r>
              <a:r>
                <a:rPr lang="en-US" sz="1200" b="1" dirty="0">
                  <a:solidFill>
                    <a:prstClr val="white"/>
                  </a:solidFill>
                </a:rPr>
                <a:t>, 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Weather and  Climate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Models</a:t>
              </a: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rot="16200000" flipV="1">
              <a:off x="4190373" y="4648827"/>
              <a:ext cx="7632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 rot="5400000">
              <a:off x="2618453" y="5173916"/>
              <a:ext cx="1351634" cy="1102138"/>
            </a:xfrm>
            <a:prstGeom prst="rect">
              <a:avLst/>
            </a:prstGeom>
            <a:solidFill>
              <a:srgbClr val="66CC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55"/>
            <p:cNvSpPr>
              <a:spLocks noChangeAspect="1" noChangeArrowheads="1"/>
            </p:cNvSpPr>
            <p:nvPr/>
          </p:nvSpPr>
          <p:spPr bwMode="auto">
            <a:xfrm>
              <a:off x="5527384" y="5201890"/>
              <a:ext cx="873069" cy="8832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prstClr val="white"/>
                  </a:solidFill>
                </a:rPr>
                <a:t>Channel &amp; 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prstClr val="white"/>
                  </a:solidFill>
                </a:rPr>
                <a:t>Overland 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prstClr val="white"/>
                  </a:solidFill>
                </a:rPr>
                <a:t>Flow 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prstClr val="white"/>
                  </a:solidFill>
                </a:rPr>
                <a:t>Routing</a:t>
              </a:r>
            </a:p>
          </p:txBody>
        </p:sp>
        <p:sp>
          <p:nvSpPr>
            <p:cNvPr id="23" name="Rectangle 73"/>
            <p:cNvSpPr>
              <a:spLocks noChangeAspect="1" noChangeArrowheads="1"/>
            </p:cNvSpPr>
            <p:nvPr/>
          </p:nvSpPr>
          <p:spPr bwMode="auto">
            <a:xfrm>
              <a:off x="2934871" y="5202223"/>
              <a:ext cx="718802" cy="104617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b="1" dirty="0" smtClean="0">
                  <a:solidFill>
                    <a:prstClr val="white"/>
                  </a:solidFill>
                </a:rPr>
                <a:t>Column </a:t>
              </a:r>
            </a:p>
            <a:p>
              <a:pPr algn="ctr"/>
              <a:r>
                <a:rPr lang="en-US" sz="1200" b="1" dirty="0" smtClean="0">
                  <a:solidFill>
                    <a:prstClr val="white"/>
                  </a:solidFill>
                </a:rPr>
                <a:t>Land</a:t>
              </a:r>
              <a:endParaRPr lang="en-US" sz="1200" b="1" dirty="0">
                <a:solidFill>
                  <a:prstClr val="white"/>
                </a:solidFill>
              </a:endParaRP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Surface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Model</a:t>
              </a:r>
            </a:p>
          </p:txBody>
        </p:sp>
        <p:sp>
          <p:nvSpPr>
            <p:cNvPr id="24" name="Rectangle 46"/>
            <p:cNvSpPr>
              <a:spLocks noChangeArrowheads="1"/>
            </p:cNvSpPr>
            <p:nvPr/>
          </p:nvSpPr>
          <p:spPr bwMode="auto">
            <a:xfrm rot="5400000">
              <a:off x="4007806" y="5074606"/>
              <a:ext cx="1204589" cy="1143001"/>
            </a:xfrm>
            <a:prstGeom prst="rect">
              <a:avLst/>
            </a:prstGeom>
            <a:solidFill>
              <a:srgbClr val="33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76"/>
            <p:cNvSpPr>
              <a:spLocks noChangeAspect="1" noChangeArrowheads="1"/>
            </p:cNvSpPr>
            <p:nvPr/>
          </p:nvSpPr>
          <p:spPr bwMode="auto">
            <a:xfrm>
              <a:off x="4191000" y="5223052"/>
              <a:ext cx="838200" cy="81169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Subsurface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Flow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Routing</a:t>
              </a:r>
            </a:p>
          </p:txBody>
        </p:sp>
        <p:sp>
          <p:nvSpPr>
            <p:cNvPr id="26" name="Rectangle 48"/>
            <p:cNvSpPr>
              <a:spLocks noChangeArrowheads="1"/>
            </p:cNvSpPr>
            <p:nvPr/>
          </p:nvSpPr>
          <p:spPr bwMode="auto">
            <a:xfrm rot="5400000">
              <a:off x="6909672" y="4839739"/>
              <a:ext cx="827682" cy="1235826"/>
            </a:xfrm>
            <a:prstGeom prst="rect">
              <a:avLst/>
            </a:prstGeom>
            <a:solidFill>
              <a:srgbClr val="0000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Line 92"/>
            <p:cNvSpPr>
              <a:spLocks noChangeShapeType="1"/>
            </p:cNvSpPr>
            <p:nvPr/>
          </p:nvSpPr>
          <p:spPr bwMode="auto">
            <a:xfrm rot="16200000">
              <a:off x="5547305" y="4648200"/>
              <a:ext cx="762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Line 93"/>
            <p:cNvSpPr>
              <a:spLocks noChangeShapeType="1"/>
            </p:cNvSpPr>
            <p:nvPr/>
          </p:nvSpPr>
          <p:spPr bwMode="auto">
            <a:xfrm rot="16200000">
              <a:off x="6933343" y="4655504"/>
              <a:ext cx="7766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94"/>
            <p:cNvSpPr>
              <a:spLocks noChangeShapeType="1"/>
            </p:cNvSpPr>
            <p:nvPr/>
          </p:nvSpPr>
          <p:spPr bwMode="auto">
            <a:xfrm rot="16200000" flipV="1">
              <a:off x="2905970" y="4655503"/>
              <a:ext cx="7766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Line 96"/>
            <p:cNvSpPr>
              <a:spLocks noChangeShapeType="1"/>
            </p:cNvSpPr>
            <p:nvPr/>
          </p:nvSpPr>
          <p:spPr bwMode="auto">
            <a:xfrm rot="16200000">
              <a:off x="5764978" y="3326011"/>
              <a:ext cx="511511" cy="18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99"/>
            <p:cNvSpPr>
              <a:spLocks noChangeAspect="1" noChangeArrowheads="1"/>
            </p:cNvSpPr>
            <p:nvPr/>
          </p:nvSpPr>
          <p:spPr bwMode="auto">
            <a:xfrm>
              <a:off x="6798427" y="5232500"/>
              <a:ext cx="1026589" cy="4261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prstClr val="white"/>
                  </a:solidFill>
                </a:rPr>
                <a:t>Water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prstClr val="white"/>
                  </a:solidFill>
                </a:rPr>
                <a:t>Management</a:t>
              </a:r>
            </a:p>
          </p:txBody>
        </p:sp>
        <p:sp>
          <p:nvSpPr>
            <p:cNvPr id="32" name="Rectangle 60"/>
            <p:cNvSpPr>
              <a:spLocks noChangeAspect="1" noChangeArrowheads="1"/>
            </p:cNvSpPr>
            <p:nvPr/>
          </p:nvSpPr>
          <p:spPr bwMode="auto">
            <a:xfrm>
              <a:off x="2341603" y="2424167"/>
              <a:ext cx="1600200" cy="689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Gridded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Forcing</a:t>
              </a:r>
            </a:p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Data</a:t>
              </a:r>
            </a:p>
          </p:txBody>
        </p:sp>
        <p:sp>
          <p:nvSpPr>
            <p:cNvPr id="33" name="Line 96"/>
            <p:cNvSpPr>
              <a:spLocks noChangeShapeType="1"/>
            </p:cNvSpPr>
            <p:nvPr/>
          </p:nvSpPr>
          <p:spPr bwMode="auto">
            <a:xfrm rot="16200000">
              <a:off x="2885948" y="3347920"/>
              <a:ext cx="511511" cy="25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rot="5400000">
              <a:off x="1244410" y="5092082"/>
              <a:ext cx="1435907" cy="1181529"/>
            </a:xfrm>
            <a:prstGeom prst="rect">
              <a:avLst/>
            </a:prstGeom>
            <a:solidFill>
              <a:srgbClr val="00FF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/>
            </a:p>
          </p:txBody>
        </p:sp>
        <p:sp>
          <p:nvSpPr>
            <p:cNvPr id="35" name="Line 94"/>
            <p:cNvSpPr>
              <a:spLocks noChangeShapeType="1"/>
            </p:cNvSpPr>
            <p:nvPr/>
          </p:nvSpPr>
          <p:spPr bwMode="auto">
            <a:xfrm rot="16200000" flipV="1">
              <a:off x="1562099" y="4610099"/>
              <a:ext cx="68580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73"/>
            <p:cNvSpPr>
              <a:spLocks noChangeAspect="1" noChangeArrowheads="1"/>
            </p:cNvSpPr>
            <p:nvPr/>
          </p:nvSpPr>
          <p:spPr bwMode="auto">
            <a:xfrm>
              <a:off x="1524000" y="5105400"/>
              <a:ext cx="871202" cy="11321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b="1" dirty="0" smtClean="0">
                  <a:solidFill>
                    <a:prstClr val="white"/>
                  </a:solidFill>
                </a:rPr>
                <a:t>Land &amp; </a:t>
              </a:r>
            </a:p>
            <a:p>
              <a:pPr algn="ctr"/>
              <a:r>
                <a:rPr lang="en-US" sz="1200" b="1" dirty="0" smtClean="0">
                  <a:solidFill>
                    <a:prstClr val="white"/>
                  </a:solidFill>
                </a:rPr>
                <a:t>Hydro</a:t>
              </a:r>
            </a:p>
            <a:p>
              <a:pPr algn="ctr"/>
              <a:r>
                <a:rPr lang="en-US" sz="1200" b="1" dirty="0" smtClean="0">
                  <a:solidFill>
                    <a:prstClr val="white"/>
                  </a:solidFill>
                </a:rPr>
                <a:t>Data</a:t>
              </a:r>
            </a:p>
            <a:p>
              <a:pPr algn="ctr"/>
              <a:r>
                <a:rPr lang="en-US" sz="1200" b="1" dirty="0" smtClean="0">
                  <a:solidFill>
                    <a:prstClr val="white"/>
                  </a:solidFill>
                </a:rPr>
                <a:t>Assimilation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14400" y="2800255"/>
            <a:ext cx="7239001" cy="1384995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Exploration of other ‘standards-based’ coupling architectures:</a:t>
            </a:r>
          </a:p>
          <a:p>
            <a:r>
              <a:rPr lang="en-US" sz="2800" dirty="0" smtClean="0"/>
              <a:t>e.g. CCA-CSDMS, ESMF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922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Discovery and Processing: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Ilya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 goal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 tools/capabilities: 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HIS databases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OGC standards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Use 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936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Performance Computing Job </a:t>
            </a:r>
            <a:r>
              <a:rPr lang="en-US" sz="36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Managment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Shantenu: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Leads team of 2 Graduate Students (Mark, Ashley), 1 undergraduate researcher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Vishal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See http://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radical.rutgers.edu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/people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Goal: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Developing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iRODS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-SAGA adaptors to provide standards-based and integrated compute-data CI; (ii)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Enabling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data-intensive high-performance,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high-throughput ensemble simulations on XSEDE and PRACE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 tools/capabilities: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SAGA [http://saga-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project.org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SAGA-SLURM, SAGA-SGE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SAGA-BES(?)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SAGA-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iRODS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BigJob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https://github.com/saga-project/BigJob/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wiki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Use 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63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Use Cases: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189038"/>
            <a:ext cx="4040188" cy="6397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Synoptically-forced Extreme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Flood:  Genoa, Italy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1635125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&gt; 450mm in 8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hrs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Event occurred over steep coastal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Appenine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Mountains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Several perished and millions of Euros in damage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5025" y="1189038"/>
            <a:ext cx="4041775" cy="639762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Isolated Heavy-rainfall Flash Flood Event:  Colorado Mountain Front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041775" cy="144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 25 mm in 1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with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instanteous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rates &gt; 100mm/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 occurred on previous forest fire burn in steep terrain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debris flow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Use </a:t>
            </a:r>
            <a:r>
              <a:rPr lang="en-US" dirty="0">
                <a:solidFill>
                  <a:schemeClr val="tx2"/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940926" y="3581400"/>
            <a:ext cx="3745874" cy="316516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3593" t="21095" r="14307" b="24608"/>
          <a:stretch/>
        </p:blipFill>
        <p:spPr bwMode="auto">
          <a:xfrm>
            <a:off x="381000" y="3581400"/>
            <a:ext cx="4025059" cy="314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3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33400" y="1981200"/>
            <a:ext cx="84582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Timeline: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2498582"/>
              </p:ext>
            </p:extLst>
          </p:nvPr>
        </p:nvGraphicFramePr>
        <p:xfrm>
          <a:off x="533397" y="1981199"/>
          <a:ext cx="8458201" cy="3429000"/>
        </p:xfrm>
        <a:graphic>
          <a:graphicData uri="http://schemas.openxmlformats.org/drawingml/2006/table">
            <a:tbl>
              <a:tblPr firstRow="1" firstCol="1" bandRow="1"/>
              <a:tblGrid>
                <a:gridCol w="4776265"/>
                <a:gridCol w="460242"/>
                <a:gridCol w="460242"/>
                <a:gridCol w="460242"/>
                <a:gridCol w="460242"/>
                <a:gridCol w="460242"/>
                <a:gridCol w="460242"/>
                <a:gridCol w="460242"/>
                <a:gridCol w="460242"/>
              </a:tblGrid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Project Activities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Year 1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Year 2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Q1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Q2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Q3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Q4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Q1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Q2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Q3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Q4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1.Modeling CI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2. Service and catalog interoperability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3. Compute and data management infrastructure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Garamond"/>
                        <a:ea typeface="Garamond"/>
                        <a:cs typeface="Arial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Garamond"/>
                        <a:ea typeface="Garamond"/>
                        <a:cs typeface="Arial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4. System testing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X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Garamond"/>
                        <a:ea typeface="Garamond"/>
                        <a:cs typeface="Arial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5  Community engagement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X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X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/>
                      </a:endParaRP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Joint EU-US Project Meetings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X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X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US Project Meetings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X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X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Garamond"/>
                          <a:ea typeface="Garamond"/>
                          <a:cs typeface="Arial"/>
                        </a:rPr>
                        <a:t> </a:t>
                      </a:r>
                    </a:p>
                  </a:txBody>
                  <a:tcPr marL="73025" marR="730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Use </a:t>
            </a:r>
            <a:r>
              <a:rPr lang="en-US" dirty="0">
                <a:solidFill>
                  <a:schemeClr val="tx2"/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43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Workflows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Use </a:t>
            </a:r>
            <a:r>
              <a:rPr lang="en-US" dirty="0">
                <a:solidFill>
                  <a:schemeClr val="tx2"/>
                </a:solidFill>
              </a:rPr>
              <a:t>Cases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008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to Improving Predictions: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Scientific: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omplexities of multiple physical processes occurring at a range of spatial and temporal scales require new approaches to predictive modeling of high impact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hydrometeorological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events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Cyberinfrastructure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: 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Heterogeneous data structures and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symantics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limits efficient discovery, processing and ingest of critical environmental data.  There is significant unrealized potential in distributed (cloud) computing resources for predictive modeling.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Workflows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854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SCIHM Project Goals: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u="sng" dirty="0" smtClean="0">
                <a:solidFill>
                  <a:schemeClr val="tx2">
                    <a:lumMod val="75000"/>
                  </a:schemeClr>
                </a:solidFill>
              </a:rPr>
              <a:t>Overarching: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 Foster a standards-based 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hydrometeorological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 infrastructure where  users can predict extreme weather events and their hydrological, environmental and societal impacts, </a:t>
            </a:r>
            <a:r>
              <a:rPr lang="en-US" sz="2200" i="1" dirty="0" smtClean="0">
                <a:solidFill>
                  <a:schemeClr val="tx2">
                    <a:lumMod val="75000"/>
                  </a:schemeClr>
                </a:solidFill>
              </a:rPr>
              <a:t>taking advantage of scalable, on-demand high-performance cloud-based computational resources and shared data space</a:t>
            </a:r>
          </a:p>
          <a:p>
            <a:endParaRPr lang="en-US" sz="2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u="sng" dirty="0" smtClean="0">
                <a:solidFill>
                  <a:schemeClr val="tx2">
                    <a:lumMod val="75000"/>
                  </a:schemeClr>
                </a:solidFill>
              </a:rPr>
              <a:t>Specifically: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 Develop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deploy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standards-based multi-layered infrastructure for dynamic distributed data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Discover,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manage and integrate dynamic distributed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data via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standard service interfaces, and within a data grid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environment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ink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distributed data with high-resolution simulation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Manage large computational problems on distributed high-performance computing architectures 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Workflows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78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Team: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Rick Hooper, CUASHI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: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Shantenu Jha, Rutgers U.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: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Integrating standards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-based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compute and data cyber-infrastructure, e.g.,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SAGA-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iRODS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 interoperable XSEDE-PRACE solutions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u="sng" dirty="0" err="1" smtClean="0">
                <a:solidFill>
                  <a:schemeClr val="tx2">
                    <a:lumMod val="75000"/>
                  </a:schemeClr>
                </a:solidFill>
              </a:rPr>
              <a:t>Ilya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u="sng" dirty="0" err="1" smtClean="0">
                <a:solidFill>
                  <a:schemeClr val="tx2">
                    <a:lumMod val="75000"/>
                  </a:schemeClr>
                </a:solidFill>
              </a:rPr>
              <a:t>Zavslosky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, San Diego Super Computing Center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: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David </a:t>
            </a:r>
            <a:r>
              <a:rPr lang="en-US" u="sng" dirty="0" err="1" smtClean="0">
                <a:solidFill>
                  <a:schemeClr val="tx2">
                    <a:lumMod val="75000"/>
                  </a:schemeClr>
                </a:solidFill>
              </a:rPr>
              <a:t>Gochis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</a:rPr>
              <a:t>, National Center for Atmospheric Research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Hydrometeorologist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co-developer of WRF-Hydro system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Workflows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30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Outline: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Prediction System Workflows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Description of Computational Models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Standards-based Data Discovery and Processing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Utilizing High Performance Computing Capabilities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Prediction System Test Cases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Workflows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25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>
            <a:off x="1143000" y="1974533"/>
            <a:ext cx="0" cy="1245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172200" y="6081712"/>
            <a:ext cx="0" cy="166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Navigating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Hydrometeorological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Prediction Systems: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Background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Workflows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2800" y="2560320"/>
            <a:ext cx="29718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Meteorological</a:t>
            </a:r>
          </a:p>
          <a:p>
            <a:pPr algn="ctr"/>
            <a:r>
              <a:rPr lang="en-US" sz="1600" dirty="0" smtClean="0"/>
              <a:t>Analyses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stCxn id="13" idx="1"/>
            <a:endCxn id="11" idx="0"/>
          </p:cNvCxnSpPr>
          <p:nvPr/>
        </p:nvCxnSpPr>
        <p:spPr>
          <a:xfrm flipH="1">
            <a:off x="4838700" y="2029778"/>
            <a:ext cx="653177" cy="530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91877" y="1849755"/>
            <a:ext cx="2667000" cy="3600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Met. Data </a:t>
            </a:r>
            <a:r>
              <a:rPr lang="en-US" sz="1600" dirty="0" err="1" smtClean="0"/>
              <a:t>Assim</a:t>
            </a:r>
            <a:r>
              <a:rPr lang="en-US" sz="1600" dirty="0" smtClean="0"/>
              <a:t>. Cycles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86399" y="1295400"/>
            <a:ext cx="2672477" cy="3600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Past Met. Observations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419100" y="3220403"/>
            <a:ext cx="2971800" cy="900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Land/Hydro </a:t>
            </a:r>
          </a:p>
          <a:p>
            <a:pPr algn="ctr"/>
            <a:r>
              <a:rPr lang="en-US" sz="1600" dirty="0" smtClean="0"/>
              <a:t>Data Assimilation Model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838200" y="2140225"/>
            <a:ext cx="2133600" cy="67917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Past </a:t>
            </a:r>
            <a:r>
              <a:rPr lang="en-US" sz="1600" dirty="0" err="1" smtClean="0"/>
              <a:t>Streamflow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stCxn id="18" idx="4"/>
            <a:endCxn id="17" idx="0"/>
          </p:cNvCxnSpPr>
          <p:nvPr/>
        </p:nvCxnSpPr>
        <p:spPr>
          <a:xfrm>
            <a:off x="1905000" y="2819400"/>
            <a:ext cx="0" cy="401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17" idx="0"/>
          </p:cNvCxnSpPr>
          <p:nvPr/>
        </p:nvCxnSpPr>
        <p:spPr>
          <a:xfrm flipH="1">
            <a:off x="1905000" y="2860358"/>
            <a:ext cx="144780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71900" y="3520440"/>
            <a:ext cx="21336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QPN via </a:t>
            </a:r>
            <a:r>
              <a:rPr lang="en-US" sz="1600" dirty="0" err="1" smtClean="0"/>
              <a:t>Nowcast</a:t>
            </a:r>
            <a:endParaRPr lang="en-US" sz="1600" dirty="0" smtClean="0"/>
          </a:p>
          <a:p>
            <a:pPr algn="ctr"/>
            <a:r>
              <a:rPr lang="en-US" sz="1600" dirty="0" smtClean="0"/>
              <a:t>Models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6400800" y="3520440"/>
            <a:ext cx="21336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QPF via NWP</a:t>
            </a:r>
          </a:p>
          <a:p>
            <a:pPr algn="ctr"/>
            <a:r>
              <a:rPr lang="en-US" sz="1600" dirty="0" smtClean="0"/>
              <a:t>Models</a:t>
            </a:r>
            <a:endParaRPr lang="en-US" sz="1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38700" y="3160395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22" idx="0"/>
          </p:cNvCxnSpPr>
          <p:nvPr/>
        </p:nvCxnSpPr>
        <p:spPr>
          <a:xfrm>
            <a:off x="4838700" y="3160395"/>
            <a:ext cx="262890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1"/>
            <a:endCxn id="11" idx="0"/>
          </p:cNvCxnSpPr>
          <p:nvPr/>
        </p:nvCxnSpPr>
        <p:spPr>
          <a:xfrm flipH="1">
            <a:off x="4838700" y="1475423"/>
            <a:ext cx="647699" cy="1084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44" idx="0"/>
          </p:cNvCxnSpPr>
          <p:nvPr/>
        </p:nvCxnSpPr>
        <p:spPr>
          <a:xfrm>
            <a:off x="4838700" y="4120515"/>
            <a:ext cx="13716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2"/>
            <a:endCxn id="44" idx="0"/>
          </p:cNvCxnSpPr>
          <p:nvPr/>
        </p:nvCxnSpPr>
        <p:spPr>
          <a:xfrm flipH="1">
            <a:off x="6210300" y="4120515"/>
            <a:ext cx="12573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7" idx="4"/>
            <a:endCxn id="44" idx="2"/>
          </p:cNvCxnSpPr>
          <p:nvPr/>
        </p:nvCxnSpPr>
        <p:spPr>
          <a:xfrm rot="16200000" flipH="1">
            <a:off x="3092530" y="2932985"/>
            <a:ext cx="825341" cy="32004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105400" y="4495800"/>
            <a:ext cx="2209800" cy="900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Hydro Models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5124450" y="5572125"/>
            <a:ext cx="2171700" cy="600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Ensemble Hydro-Prediction Products</a:t>
            </a:r>
            <a:endParaRPr lang="en-US" sz="1600" dirty="0"/>
          </a:p>
        </p:txBody>
      </p:sp>
      <p:cxnSp>
        <p:nvCxnSpPr>
          <p:cNvPr id="55" name="Straight Arrow Connector 54"/>
          <p:cNvCxnSpPr>
            <a:stCxn id="44" idx="4"/>
            <a:endCxn id="46" idx="0"/>
          </p:cNvCxnSpPr>
          <p:nvPr/>
        </p:nvCxnSpPr>
        <p:spPr>
          <a:xfrm>
            <a:off x="6210300" y="5395912"/>
            <a:ext cx="0" cy="176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5105400" y="6248400"/>
            <a:ext cx="2171700" cy="6000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Forecast Verification</a:t>
            </a:r>
            <a:endParaRPr lang="en-US" sz="1600" dirty="0"/>
          </a:p>
        </p:txBody>
      </p:sp>
      <p:sp>
        <p:nvSpPr>
          <p:cNvPr id="81" name="Oval 80"/>
          <p:cNvSpPr/>
          <p:nvPr/>
        </p:nvSpPr>
        <p:spPr>
          <a:xfrm>
            <a:off x="2285999" y="5486400"/>
            <a:ext cx="1889587" cy="6858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Obs. </a:t>
            </a:r>
            <a:r>
              <a:rPr lang="en-US" sz="1600" dirty="0" err="1" smtClean="0"/>
              <a:t>Streamflow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81200" y="6350924"/>
            <a:ext cx="2514600" cy="3600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Met. Observations</a:t>
            </a:r>
            <a:endParaRPr lang="en-US" sz="1600" dirty="0"/>
          </a:p>
        </p:txBody>
      </p:sp>
      <p:cxnSp>
        <p:nvCxnSpPr>
          <p:cNvPr id="85" name="Straight Arrow Connector 84"/>
          <p:cNvCxnSpPr>
            <a:stCxn id="81" idx="6"/>
            <a:endCxn id="80" idx="1"/>
          </p:cNvCxnSpPr>
          <p:nvPr/>
        </p:nvCxnSpPr>
        <p:spPr>
          <a:xfrm>
            <a:off x="4175586" y="5829300"/>
            <a:ext cx="929814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2" idx="3"/>
            <a:endCxn id="80" idx="1"/>
          </p:cNvCxnSpPr>
          <p:nvPr/>
        </p:nvCxnSpPr>
        <p:spPr>
          <a:xfrm>
            <a:off x="4495800" y="6530947"/>
            <a:ext cx="609600" cy="17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2"/>
            <a:endCxn id="13" idx="0"/>
          </p:cNvCxnSpPr>
          <p:nvPr/>
        </p:nvCxnSpPr>
        <p:spPr>
          <a:xfrm>
            <a:off x="6822638" y="1655445"/>
            <a:ext cx="2739" cy="19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3400" y="1600200"/>
            <a:ext cx="2895600" cy="3743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Physio</a:t>
            </a:r>
            <a:r>
              <a:rPr lang="en-US" sz="1600" dirty="0" smtClean="0"/>
              <a:t>/Hydro-graphic Data</a:t>
            </a:r>
            <a:endParaRPr lang="en-US" sz="1600" dirty="0"/>
          </a:p>
        </p:txBody>
      </p:sp>
      <p:cxnSp>
        <p:nvCxnSpPr>
          <p:cNvPr id="35" name="Straight Arrow Connector 34"/>
          <p:cNvCxnSpPr>
            <a:stCxn id="29" idx="3"/>
            <a:endCxn id="13" idx="1"/>
          </p:cNvCxnSpPr>
          <p:nvPr/>
        </p:nvCxnSpPr>
        <p:spPr>
          <a:xfrm>
            <a:off x="3429000" y="1787367"/>
            <a:ext cx="2062877" cy="242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10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21" grpId="0" animBg="1"/>
      <p:bldP spid="22" grpId="0" animBg="1"/>
      <p:bldP spid="44" grpId="0" animBg="1"/>
      <p:bldP spid="46" grpId="0" animBg="1"/>
      <p:bldP spid="80" grpId="0" animBg="1"/>
      <p:bldP spid="81" grpId="0" animBg="1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/>
          <p:cNvCxnSpPr/>
          <p:nvPr/>
        </p:nvCxnSpPr>
        <p:spPr>
          <a:xfrm>
            <a:off x="990600" y="2015966"/>
            <a:ext cx="0" cy="1245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172200" y="6081712"/>
            <a:ext cx="0" cy="166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Navigating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Hydrometeorological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Prediction Systems: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Background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Workflows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2800" y="2560320"/>
            <a:ext cx="29718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Meteorological</a:t>
            </a:r>
          </a:p>
          <a:p>
            <a:pPr algn="ctr"/>
            <a:r>
              <a:rPr lang="en-US" sz="1600" dirty="0" smtClean="0"/>
              <a:t>Analyses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stCxn id="13" idx="1"/>
            <a:endCxn id="11" idx="0"/>
          </p:cNvCxnSpPr>
          <p:nvPr/>
        </p:nvCxnSpPr>
        <p:spPr>
          <a:xfrm flipH="1">
            <a:off x="4838700" y="2029778"/>
            <a:ext cx="653177" cy="530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91877" y="1849755"/>
            <a:ext cx="2667000" cy="3600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Met. Data </a:t>
            </a:r>
            <a:r>
              <a:rPr lang="en-US" sz="1600" dirty="0" err="1" smtClean="0"/>
              <a:t>Assim</a:t>
            </a:r>
            <a:r>
              <a:rPr lang="en-US" sz="1600" dirty="0" smtClean="0"/>
              <a:t>. Cycles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86399" y="1295400"/>
            <a:ext cx="2672477" cy="3600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Past Met. Observations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419100" y="3220403"/>
            <a:ext cx="2971800" cy="900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Land/Hydro </a:t>
            </a:r>
          </a:p>
          <a:p>
            <a:pPr algn="ctr"/>
            <a:r>
              <a:rPr lang="en-US" sz="1600" dirty="0" smtClean="0"/>
              <a:t>Data Assimilation Model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838200" y="2140225"/>
            <a:ext cx="2133600" cy="67917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Past </a:t>
            </a:r>
            <a:r>
              <a:rPr lang="en-US" sz="1600" dirty="0" err="1" smtClean="0"/>
              <a:t>Streamflow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stCxn id="18" idx="4"/>
            <a:endCxn id="17" idx="0"/>
          </p:cNvCxnSpPr>
          <p:nvPr/>
        </p:nvCxnSpPr>
        <p:spPr>
          <a:xfrm>
            <a:off x="1905000" y="2819400"/>
            <a:ext cx="0" cy="401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17" idx="0"/>
          </p:cNvCxnSpPr>
          <p:nvPr/>
        </p:nvCxnSpPr>
        <p:spPr>
          <a:xfrm flipH="1">
            <a:off x="1905000" y="2860358"/>
            <a:ext cx="144780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71900" y="3520440"/>
            <a:ext cx="21336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QPN via </a:t>
            </a:r>
            <a:r>
              <a:rPr lang="en-US" sz="1600" dirty="0" err="1" smtClean="0"/>
              <a:t>Nowcast</a:t>
            </a:r>
            <a:endParaRPr lang="en-US" sz="1600" dirty="0" smtClean="0"/>
          </a:p>
          <a:p>
            <a:pPr algn="ctr"/>
            <a:r>
              <a:rPr lang="en-US" sz="1600" dirty="0" smtClean="0"/>
              <a:t>Models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6400800" y="3520440"/>
            <a:ext cx="21336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QPF via NWP</a:t>
            </a:r>
          </a:p>
          <a:p>
            <a:pPr algn="ctr"/>
            <a:r>
              <a:rPr lang="en-US" sz="1600" dirty="0" smtClean="0"/>
              <a:t>Models</a:t>
            </a:r>
            <a:endParaRPr lang="en-US" sz="1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38700" y="3160395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22" idx="0"/>
          </p:cNvCxnSpPr>
          <p:nvPr/>
        </p:nvCxnSpPr>
        <p:spPr>
          <a:xfrm>
            <a:off x="4838700" y="3160395"/>
            <a:ext cx="262890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1"/>
            <a:endCxn id="11" idx="0"/>
          </p:cNvCxnSpPr>
          <p:nvPr/>
        </p:nvCxnSpPr>
        <p:spPr>
          <a:xfrm flipH="1">
            <a:off x="4838700" y="1475423"/>
            <a:ext cx="647699" cy="1084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44" idx="0"/>
          </p:cNvCxnSpPr>
          <p:nvPr/>
        </p:nvCxnSpPr>
        <p:spPr>
          <a:xfrm>
            <a:off x="4838700" y="4120515"/>
            <a:ext cx="13716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2"/>
            <a:endCxn id="44" idx="0"/>
          </p:cNvCxnSpPr>
          <p:nvPr/>
        </p:nvCxnSpPr>
        <p:spPr>
          <a:xfrm flipH="1">
            <a:off x="6210300" y="4120515"/>
            <a:ext cx="12573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7" idx="4"/>
            <a:endCxn id="44" idx="2"/>
          </p:cNvCxnSpPr>
          <p:nvPr/>
        </p:nvCxnSpPr>
        <p:spPr>
          <a:xfrm rot="16200000" flipH="1">
            <a:off x="3092530" y="2932985"/>
            <a:ext cx="825341" cy="32004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105400" y="4495800"/>
            <a:ext cx="2209800" cy="900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Hydro Models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5124450" y="5572125"/>
            <a:ext cx="2171700" cy="600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Ensemble Hydro-Prediction Products</a:t>
            </a:r>
            <a:endParaRPr lang="en-US" sz="1600" dirty="0"/>
          </a:p>
        </p:txBody>
      </p:sp>
      <p:cxnSp>
        <p:nvCxnSpPr>
          <p:cNvPr id="55" name="Straight Arrow Connector 54"/>
          <p:cNvCxnSpPr>
            <a:stCxn id="44" idx="4"/>
            <a:endCxn id="46" idx="0"/>
          </p:cNvCxnSpPr>
          <p:nvPr/>
        </p:nvCxnSpPr>
        <p:spPr>
          <a:xfrm>
            <a:off x="6210300" y="5395912"/>
            <a:ext cx="0" cy="176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5105400" y="6248400"/>
            <a:ext cx="2171700" cy="6000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Forecast Verification</a:t>
            </a:r>
            <a:endParaRPr lang="en-US" sz="1600" dirty="0"/>
          </a:p>
        </p:txBody>
      </p:sp>
      <p:sp>
        <p:nvSpPr>
          <p:cNvPr id="81" name="Oval 80"/>
          <p:cNvSpPr/>
          <p:nvPr/>
        </p:nvSpPr>
        <p:spPr>
          <a:xfrm>
            <a:off x="2285999" y="5486400"/>
            <a:ext cx="1889587" cy="6858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Obs. </a:t>
            </a:r>
            <a:r>
              <a:rPr lang="en-US" sz="1600" dirty="0" err="1" smtClean="0"/>
              <a:t>Streamflow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81200" y="6350924"/>
            <a:ext cx="2514600" cy="3600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Met. Observations</a:t>
            </a:r>
            <a:endParaRPr lang="en-US" sz="1600" dirty="0"/>
          </a:p>
        </p:txBody>
      </p:sp>
      <p:cxnSp>
        <p:nvCxnSpPr>
          <p:cNvPr id="85" name="Straight Arrow Connector 84"/>
          <p:cNvCxnSpPr>
            <a:stCxn id="81" idx="6"/>
            <a:endCxn id="80" idx="1"/>
          </p:cNvCxnSpPr>
          <p:nvPr/>
        </p:nvCxnSpPr>
        <p:spPr>
          <a:xfrm>
            <a:off x="4175586" y="5829300"/>
            <a:ext cx="929814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2" idx="3"/>
            <a:endCxn id="80" idx="1"/>
          </p:cNvCxnSpPr>
          <p:nvPr/>
        </p:nvCxnSpPr>
        <p:spPr>
          <a:xfrm>
            <a:off x="4495800" y="6530947"/>
            <a:ext cx="609600" cy="17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30886" y="3340417"/>
            <a:ext cx="773942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CRITICAL NEEDS &amp; OPPORTUNITIES FOR </a:t>
            </a:r>
          </a:p>
          <a:p>
            <a:pPr algn="ctr"/>
            <a:r>
              <a:rPr lang="en-US" sz="3600" dirty="0" smtClean="0"/>
              <a:t>DATA DISCOVERY AND PROCESSING</a:t>
            </a:r>
            <a:endParaRPr lang="en-US" sz="3600" dirty="0"/>
          </a:p>
        </p:txBody>
      </p:sp>
      <p:cxnSp>
        <p:nvCxnSpPr>
          <p:cNvPr id="34" name="Straight Arrow Connector 33"/>
          <p:cNvCxnSpPr>
            <a:stCxn id="14" idx="2"/>
            <a:endCxn id="13" idx="0"/>
          </p:cNvCxnSpPr>
          <p:nvPr/>
        </p:nvCxnSpPr>
        <p:spPr>
          <a:xfrm>
            <a:off x="6822638" y="1655445"/>
            <a:ext cx="2739" cy="19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33400" y="1600200"/>
            <a:ext cx="2895600" cy="3743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Physio</a:t>
            </a:r>
            <a:r>
              <a:rPr lang="en-US" sz="1600" dirty="0" smtClean="0"/>
              <a:t>/Hydro-graphic Data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429000" y="1787367"/>
            <a:ext cx="2062877" cy="242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49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21" grpId="0" animBg="1"/>
      <p:bldP spid="22" grpId="0" animBg="1"/>
      <p:bldP spid="44" grpId="0" animBg="1"/>
      <p:bldP spid="46" grpId="0" animBg="1"/>
      <p:bldP spid="80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/>
          <p:cNvCxnSpPr/>
          <p:nvPr/>
        </p:nvCxnSpPr>
        <p:spPr>
          <a:xfrm>
            <a:off x="990600" y="2015966"/>
            <a:ext cx="0" cy="1245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172200" y="6081712"/>
            <a:ext cx="0" cy="166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Navigating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Hydrometeorological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Prediction Systems: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Background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Workflows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2800" y="2560320"/>
            <a:ext cx="29718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Meteorological</a:t>
            </a:r>
          </a:p>
          <a:p>
            <a:pPr algn="ctr"/>
            <a:r>
              <a:rPr lang="en-US" sz="1600" dirty="0" smtClean="0"/>
              <a:t>Analyses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stCxn id="13" idx="1"/>
            <a:endCxn id="11" idx="0"/>
          </p:cNvCxnSpPr>
          <p:nvPr/>
        </p:nvCxnSpPr>
        <p:spPr>
          <a:xfrm flipH="1">
            <a:off x="4838700" y="2029778"/>
            <a:ext cx="653177" cy="530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91877" y="1849755"/>
            <a:ext cx="2667000" cy="3600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Met. Data </a:t>
            </a:r>
            <a:r>
              <a:rPr lang="en-US" sz="1600" dirty="0" err="1" smtClean="0"/>
              <a:t>Assim</a:t>
            </a:r>
            <a:r>
              <a:rPr lang="en-US" sz="1600" dirty="0" smtClean="0"/>
              <a:t>. Cycles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86399" y="1295400"/>
            <a:ext cx="2672477" cy="3600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Past Met. Observations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419100" y="3220403"/>
            <a:ext cx="2971800" cy="900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Land/Hydro </a:t>
            </a:r>
          </a:p>
          <a:p>
            <a:pPr algn="ctr"/>
            <a:r>
              <a:rPr lang="en-US" sz="1600" dirty="0" smtClean="0"/>
              <a:t>Data Assimilation Model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838200" y="2140225"/>
            <a:ext cx="2133600" cy="67917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Past </a:t>
            </a:r>
            <a:r>
              <a:rPr lang="en-US" sz="1600" dirty="0" err="1" smtClean="0"/>
              <a:t>Streamflow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stCxn id="18" idx="4"/>
            <a:endCxn id="17" idx="0"/>
          </p:cNvCxnSpPr>
          <p:nvPr/>
        </p:nvCxnSpPr>
        <p:spPr>
          <a:xfrm>
            <a:off x="1905000" y="2819400"/>
            <a:ext cx="0" cy="401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17" idx="0"/>
          </p:cNvCxnSpPr>
          <p:nvPr/>
        </p:nvCxnSpPr>
        <p:spPr>
          <a:xfrm flipH="1">
            <a:off x="1905000" y="2860358"/>
            <a:ext cx="144780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71900" y="3520440"/>
            <a:ext cx="21336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QPN via </a:t>
            </a:r>
            <a:r>
              <a:rPr lang="en-US" sz="1600" dirty="0" err="1" smtClean="0"/>
              <a:t>Nowcast</a:t>
            </a:r>
            <a:endParaRPr lang="en-US" sz="1600" dirty="0" smtClean="0"/>
          </a:p>
          <a:p>
            <a:pPr algn="ctr"/>
            <a:r>
              <a:rPr lang="en-US" sz="1600" dirty="0" smtClean="0"/>
              <a:t>Models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6400800" y="3520440"/>
            <a:ext cx="2133600" cy="60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QPF via NWP</a:t>
            </a:r>
          </a:p>
          <a:p>
            <a:pPr algn="ctr"/>
            <a:r>
              <a:rPr lang="en-US" sz="1600" dirty="0" smtClean="0"/>
              <a:t>Models</a:t>
            </a:r>
            <a:endParaRPr lang="en-US" sz="1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38700" y="3160395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22" idx="0"/>
          </p:cNvCxnSpPr>
          <p:nvPr/>
        </p:nvCxnSpPr>
        <p:spPr>
          <a:xfrm>
            <a:off x="4838700" y="3160395"/>
            <a:ext cx="262890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1"/>
            <a:endCxn id="11" idx="0"/>
          </p:cNvCxnSpPr>
          <p:nvPr/>
        </p:nvCxnSpPr>
        <p:spPr>
          <a:xfrm flipH="1">
            <a:off x="4838700" y="1475423"/>
            <a:ext cx="647699" cy="1084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44" idx="0"/>
          </p:cNvCxnSpPr>
          <p:nvPr/>
        </p:nvCxnSpPr>
        <p:spPr>
          <a:xfrm>
            <a:off x="4838700" y="4120515"/>
            <a:ext cx="13716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2"/>
            <a:endCxn id="44" idx="0"/>
          </p:cNvCxnSpPr>
          <p:nvPr/>
        </p:nvCxnSpPr>
        <p:spPr>
          <a:xfrm flipH="1">
            <a:off x="6210300" y="4120515"/>
            <a:ext cx="125730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7" idx="4"/>
            <a:endCxn id="44" idx="2"/>
          </p:cNvCxnSpPr>
          <p:nvPr/>
        </p:nvCxnSpPr>
        <p:spPr>
          <a:xfrm rot="16200000" flipH="1">
            <a:off x="3092530" y="2932985"/>
            <a:ext cx="825341" cy="32004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105400" y="4495800"/>
            <a:ext cx="2209800" cy="900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Hydro Models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5124450" y="5562600"/>
            <a:ext cx="2171700" cy="600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Ensemble Hydro-Prediction Products</a:t>
            </a:r>
            <a:endParaRPr lang="en-US" sz="1600" dirty="0"/>
          </a:p>
        </p:txBody>
      </p:sp>
      <p:cxnSp>
        <p:nvCxnSpPr>
          <p:cNvPr id="55" name="Straight Arrow Connector 54"/>
          <p:cNvCxnSpPr>
            <a:stCxn id="44" idx="4"/>
            <a:endCxn id="46" idx="0"/>
          </p:cNvCxnSpPr>
          <p:nvPr/>
        </p:nvCxnSpPr>
        <p:spPr>
          <a:xfrm>
            <a:off x="6210300" y="5395912"/>
            <a:ext cx="0" cy="166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5105400" y="6248400"/>
            <a:ext cx="2171700" cy="6000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Forecast Verification</a:t>
            </a:r>
            <a:endParaRPr lang="en-US" sz="1600" dirty="0"/>
          </a:p>
        </p:txBody>
      </p:sp>
      <p:sp>
        <p:nvSpPr>
          <p:cNvPr id="81" name="Oval 80"/>
          <p:cNvSpPr/>
          <p:nvPr/>
        </p:nvSpPr>
        <p:spPr>
          <a:xfrm>
            <a:off x="2285999" y="5486400"/>
            <a:ext cx="1889587" cy="6858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Obs. </a:t>
            </a:r>
            <a:r>
              <a:rPr lang="en-US" sz="1600" dirty="0" err="1" smtClean="0"/>
              <a:t>Streamflow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81200" y="6350924"/>
            <a:ext cx="2514600" cy="3600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Met. Observations</a:t>
            </a:r>
            <a:endParaRPr lang="en-US" sz="1600" dirty="0"/>
          </a:p>
        </p:txBody>
      </p:sp>
      <p:cxnSp>
        <p:nvCxnSpPr>
          <p:cNvPr id="85" name="Straight Arrow Connector 84"/>
          <p:cNvCxnSpPr>
            <a:stCxn id="81" idx="6"/>
            <a:endCxn id="80" idx="1"/>
          </p:cNvCxnSpPr>
          <p:nvPr/>
        </p:nvCxnSpPr>
        <p:spPr>
          <a:xfrm>
            <a:off x="4175586" y="5829300"/>
            <a:ext cx="929814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2" idx="3"/>
            <a:endCxn id="80" idx="1"/>
          </p:cNvCxnSpPr>
          <p:nvPr/>
        </p:nvCxnSpPr>
        <p:spPr>
          <a:xfrm>
            <a:off x="4495800" y="6530947"/>
            <a:ext cx="609600" cy="17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609" y="4308157"/>
            <a:ext cx="521258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CRITICAL NEEDS &amp; OPPORTUNITIES FOR </a:t>
            </a:r>
          </a:p>
          <a:p>
            <a:pPr algn="ctr"/>
            <a:r>
              <a:rPr lang="en-US" sz="2400" dirty="0" smtClean="0"/>
              <a:t>HIGH PERFORMANCE COMPUTING</a:t>
            </a:r>
            <a:endParaRPr lang="en-US" sz="24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22638" y="1655445"/>
            <a:ext cx="2739" cy="19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33400" y="1600200"/>
            <a:ext cx="2895600" cy="3743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Physio</a:t>
            </a:r>
            <a:r>
              <a:rPr lang="en-US" sz="1600" dirty="0" smtClean="0"/>
              <a:t>/Hydro-graphic Data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429000" y="1787367"/>
            <a:ext cx="2062877" cy="242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18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46" grpId="0" animBg="1"/>
      <p:bldP spid="80" grpId="0" animBg="1"/>
      <p:bldP spid="81" grpId="0" animBg="1"/>
      <p:bldP spid="82" grpId="0" animBg="1"/>
      <p:bldP spid="3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U.S. – E.U. Data and C-I Integration: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786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Background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926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3071" y="92609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Workflows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8786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6188" y="762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Cases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762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5342" t="19223" r="25425" b="18466"/>
          <a:stretch/>
        </p:blipFill>
        <p:spPr bwMode="auto">
          <a:xfrm>
            <a:off x="1175729" y="1219200"/>
            <a:ext cx="6977671" cy="550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586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1102</Words>
  <Application>Microsoft Office PowerPoint</Application>
  <PresentationFormat>On-screen Show (4:3)</PresentationFormat>
  <Paragraphs>327</Paragraphs>
  <Slides>16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1_Office Theme</vt:lpstr>
      <vt:lpstr>  Standards-based CyberInfrastructure for HydroMeteorology (SCIHM): A collaborative project funded by the U.S. National Science Foundation and the European Union </vt:lpstr>
      <vt:lpstr>Challenges to Improving Predictions:</vt:lpstr>
      <vt:lpstr>SCIHM Project Goals:</vt:lpstr>
      <vt:lpstr>Project Team:</vt:lpstr>
      <vt:lpstr>Outline:</vt:lpstr>
      <vt:lpstr>Navigating Hydrometeorological Prediction Systems:</vt:lpstr>
      <vt:lpstr>Navigating Hydrometeorological Prediction Systems:</vt:lpstr>
      <vt:lpstr>Navigating Hydrometeorological Prediction Systems:</vt:lpstr>
      <vt:lpstr>U.S. – E.U. Data and C-I Integration:</vt:lpstr>
      <vt:lpstr>Description of Models:</vt:lpstr>
      <vt:lpstr>WRF-Hydro System:</vt:lpstr>
      <vt:lpstr>Data Discovery and Processing:</vt:lpstr>
      <vt:lpstr>High Performance Computing Job Managment:</vt:lpstr>
      <vt:lpstr>Description of Use Cases:</vt:lpstr>
      <vt:lpstr>Project Timeline:</vt:lpstr>
      <vt:lpstr>End</vt:lpstr>
    </vt:vector>
  </TitlesOfParts>
  <Company>NCAR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Standards-based CyberInfrastructure for HydroMeteorology (SCIHM): A collaborative project funded by the U.S. National Science Foundation and the European Union </dc:title>
  <dc:creator>David Gochis</dc:creator>
  <cp:lastModifiedBy>Shantenu Jha</cp:lastModifiedBy>
  <cp:revision>45</cp:revision>
  <dcterms:created xsi:type="dcterms:W3CDTF">2012-11-08T03:37:12Z</dcterms:created>
  <dcterms:modified xsi:type="dcterms:W3CDTF">2012-11-08T04:07:00Z</dcterms:modified>
</cp:coreProperties>
</file>